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81"/>
    <p:restoredTop sz="94674"/>
  </p:normalViewPr>
  <p:slideViewPr>
    <p:cSldViewPr snapToGrid="0" snapToObjects="1">
      <p:cViewPr varScale="1">
        <p:scale>
          <a:sx n="26" d="100"/>
          <a:sy n="26" d="100"/>
        </p:scale>
        <p:origin x="50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 err="1"/>
            <a:t>Cybertraining</a:t>
          </a:r>
          <a:r>
            <a:rPr lang="en-US" sz="6200" dirty="0"/>
            <a:t> for </a:t>
          </a:r>
          <a:br>
            <a:rPr lang="en-US" sz="6200" dirty="0"/>
          </a:br>
          <a:r>
            <a:rPr lang="en-US" sz="6200" dirty="0"/>
            <a:t>AI for Engineering and Science </a:t>
          </a:r>
          <a:br>
            <a:rPr lang="en-US" sz="6200" dirty="0"/>
          </a:b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21820" custScaleY="86260" custLinFactNeighborX="15541" custLinFactNeighborY="-34445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173148" custLinFactNeighborX="42414" custLinFactNeighborY="-12095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6421" custLinFactNeighborY="-9075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506299"/>
          <a:ext cx="26391362" cy="164946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3351702" y="12890873"/>
          <a:ext cx="686175" cy="686175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3979559" y="11919477"/>
          <a:ext cx="7490940" cy="411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590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3979559" y="11919477"/>
        <a:ext cx="7490940" cy="4111962"/>
      </dsp:txXfrm>
    </dsp:sp>
    <dsp:sp modelId="{DBC7F8BE-56F1-FC4B-A692-13D9128E7C14}">
      <dsp:nvSpPr>
        <dsp:cNvPr id="0" name=""/>
        <dsp:cNvSpPr/>
      </dsp:nvSpPr>
      <dsp:spPr>
        <a:xfrm>
          <a:off x="9408520" y="8407640"/>
          <a:ext cx="1240394" cy="124039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10398618" y="7942545"/>
          <a:ext cx="10967067" cy="897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259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Cybertraining</a:t>
          </a:r>
          <a:r>
            <a:rPr lang="en-US" sz="6200" kern="1200" dirty="0"/>
            <a:t> for </a:t>
          </a:r>
          <a:br>
            <a:rPr lang="en-US" sz="6200" kern="1200" dirty="0"/>
          </a:br>
          <a:r>
            <a:rPr lang="en-US" sz="6200" kern="1200" dirty="0"/>
            <a:t>AI for Engineering and Science </a:t>
          </a:r>
          <a:br>
            <a:rPr lang="en-US" sz="6200" kern="1200" dirty="0"/>
          </a:b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10398618" y="7942545"/>
        <a:ext cx="10967067" cy="8973063"/>
      </dsp:txXfrm>
    </dsp:sp>
    <dsp:sp modelId="{D78238E4-CC38-FF44-A5A9-98E15E84A501}">
      <dsp:nvSpPr>
        <dsp:cNvPr id="0" name=""/>
        <dsp:cNvSpPr/>
      </dsp:nvSpPr>
      <dsp:spPr>
        <a:xfrm>
          <a:off x="16692536" y="5679433"/>
          <a:ext cx="1715438" cy="171543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7690837" y="5496817"/>
          <a:ext cx="8132952" cy="1146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9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7690837" y="5496817"/>
        <a:ext cx="8132952" cy="1146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image" Target="../media/image20.emf"/><Relationship Id="rId3" Type="http://schemas.openxmlformats.org/officeDocument/2006/relationships/diagramData" Target="../diagrams/data1.xml"/><Relationship Id="rId21" Type="http://schemas.openxmlformats.org/officeDocument/2006/relationships/image" Target="../media/image15.png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5" Type="http://schemas.openxmlformats.org/officeDocument/2006/relationships/image" Target="../media/image19.emf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24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23" Type="http://schemas.openxmlformats.org/officeDocument/2006/relationships/image" Target="../media/image17.png"/><Relationship Id="rId28" Type="http://schemas.openxmlformats.org/officeDocument/2006/relationships/image" Target="../media/image22.emf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emf"/><Relationship Id="rId30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297849"/>
              </p:ext>
            </p:extLst>
          </p:nvPr>
        </p:nvGraphicFramePr>
        <p:xfrm>
          <a:off x="3301450" y="5230517"/>
          <a:ext cx="26391362" cy="195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222243" y="3217229"/>
            <a:ext cx="13330471" cy="1757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OVERVIEW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exists the need for students to be familiar with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cyberinfrastructure, Science applications as well as artificial intelligence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Instead of learning all these concepts separately it is important that a holistic approach is chosen that integrates these concepts. The outcome will be a well educated workforce useful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reserch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government, and industry.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Due to the rapid change in any of the areas, it is important that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teaching material can and is updated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on regular basis to address the newest developments.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have implemented such an approach over several years and focused on particular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subtopicts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arrive as a state that allows us now to teach AI for science.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Focused topics include: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Intriduction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of Python for AI for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Cloud Computing,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HPC Computing,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Big Data Applications and Analytics,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Intelligence/Machine Learning.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utilize open-source technologies such as GitHub to manage the growing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List of educational material. Teaching could be conducted in courses,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but has ben found most effective in research experiences.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Meetups and hackathons enhance these activities.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can be reused in other educational activities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our contributions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nanoHub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FAMU REUs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Demonstrated.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Participants are encouraged to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Improve the content of the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material is publicly available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under Open-Source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License.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5542" y="1043944"/>
            <a:ext cx="2658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0" i="0" u="none" strike="noStrike" dirty="0">
                <a:solidFill>
                  <a:schemeClr val="bg1"/>
                </a:solidFill>
                <a:effectLst/>
              </a:rPr>
              <a:t>AI for Science and Engineering </a:t>
            </a:r>
            <a:endParaRPr lang="en-US" sz="72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E8209A1-906F-B7BA-D707-A193FCEAB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0" y="31291137"/>
            <a:ext cx="10748417" cy="1539170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39" b="38599"/>
          <a:stretch/>
        </p:blipFill>
        <p:spPr>
          <a:xfrm>
            <a:off x="29559449" y="31056943"/>
            <a:ext cx="6624665" cy="88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0000084" y="32168715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32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29635462" y="32060722"/>
            <a:ext cx="65486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14087970" y="3217229"/>
            <a:ext cx="7596373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Highlights</a:t>
            </a:r>
            <a:endParaRPr lang="en-US" sz="44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 students applied recently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2000 pages educational material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170 repositories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technology development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Hybrid cloud computing interface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use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management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 resource coordination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 and PDF material publication framework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customizable training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845542" y="2080459"/>
            <a:ext cx="2648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Geoffrey C. Fox, Gregor von Laszewski</a:t>
            </a:r>
            <a:endParaRPr lang="en-US" sz="36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37334647" y="526187"/>
            <a:ext cx="478727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Acknowledgements</a:t>
            </a:r>
          </a:p>
          <a:p>
            <a:endParaRPr lang="en-US" sz="4400" dirty="0"/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NSF Award #2200409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44F3B-FC9B-BD4A-E210-D61CE0F24EE3}"/>
              </a:ext>
            </a:extLst>
          </p:cNvPr>
          <p:cNvSpPr txBox="1"/>
          <p:nvPr/>
        </p:nvSpPr>
        <p:spPr>
          <a:xfrm>
            <a:off x="29333161" y="2868023"/>
            <a:ext cx="1440068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References</a:t>
            </a:r>
            <a:endParaRPr lang="en-US" sz="44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Templated Hybrid Reusable Computational Analytics 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Applied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the Deep Learning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Cloudmask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eScience’23. Second Workshop on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Reproducible Workflows, Data, and Security (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ReWorDS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2022). Limassol, Cyprus, Oct.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Robert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Knuuti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Efforts while leveraging Insights in High-Performance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Big Data Systems Gained from Educational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submitted.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Sept.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J. P. Fleischer, G. von Laszewski,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Time Series Analysis of Cryptocurrency Prices Using Long Short-Term Memory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Algorithms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15.7 (2022).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1999-4893. 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10.3390/a15070230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www.mdpi.com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/1999-4893/15/7/230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400" dirty="0">
                <a:solidFill>
                  <a:srgbClr val="5D6879"/>
                </a:solidFill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cyberaide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/paper-cloudmesh-cc-ieee-5-pages/blob/main/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cloudmesh-cc.pdf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 P. Fleischer,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 Reusable Computational Analytics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Tech. rep.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Oct. 2022.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10.48550/ARXIV.2210.16941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arxiv.org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/abs/2210.16941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Using GAS for Speedy Generation of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HybridMulti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-Cloud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Auto Generated AI Services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IEEE COMPSAC 2021: Intelligent and Resilient Computing for a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Collaborative World45th Anniversary Conference. Status = Added in NSF-PAR. All Virtual: IEEE,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July 2021.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https://laszewski.github.io/papers/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vonLaszewski-openapi.pdf</a:t>
            </a:r>
            <a:endParaRPr lang="en-US" sz="24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of the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REU2022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for Students and Technologies from Generation Z.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Tech. rep.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-community/pub/raw/master/docs/vonLaszewski-reu2022.pdf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Laszewski,,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2021 FAMU REU supported by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-DSC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Online Books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Digital Science Center. Bloomington, IN: Online, Indiana University, Aug. 2021.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/docs/pub/reu2021.pdf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5E674-C819-4868-4BCE-4AE309C0D531}"/>
              </a:ext>
            </a:extLst>
          </p:cNvPr>
          <p:cNvSpPr txBox="1"/>
          <p:nvPr/>
        </p:nvSpPr>
        <p:spPr>
          <a:xfrm>
            <a:off x="29333161" y="13695142"/>
            <a:ext cx="14224822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Technologies</a:t>
            </a:r>
            <a:br>
              <a:rPr lang="en-US" sz="4400" b="1" dirty="0"/>
            </a:b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to create custom  collections of educational material from GitHub documents.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cyberaide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Experiment Executor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create AI Hyperparameter permutation experiments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cloudmesh-ee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StopWatch</a:t>
            </a: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 to simplify Benchmarking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dirty="0">
                <a:solidFill>
                  <a:srgbClr val="5D6879"/>
                </a:solidFill>
                <a:latin typeface="Courier New" panose="02070309020205020404" pitchFamily="49" charset="0"/>
              </a:rPr>
              <a:t>-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>
                <a:solidFill>
                  <a:srgbClr val="5D6879"/>
                </a:solidFill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GPU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simplify collection and display of GPU energy and temperature traces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cloudmesh-gpu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dirty="0"/>
              <a:t>Selected Web Sites</a:t>
            </a:r>
            <a:endParaRPr lang="en-US" sz="44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AI-First Engineering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/docs/courses/ai-first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Most recent new course 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with a focus on deep learning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Repositories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Repository for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Documentation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Documentation for core technologies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Pi Cloud and Cluster Web Site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/pi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Raspberry Pi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component of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site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by the Digital Science Center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cyberinfrastructure course materia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l Summer 2021 Repository for REU Projects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with FAMU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/docs/report/2021-reu/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5" name="Graphic 34" descr="Books with solid fill">
            <a:extLst>
              <a:ext uri="{FF2B5EF4-FFF2-40B4-BE49-F238E27FC236}">
                <a16:creationId xmlns:a16="http://schemas.microsoft.com/office/drawing/2014/main" id="{7363F678-0F18-5589-EAFF-40066B1EB4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97179" y="269373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B8CA-F8F4-E45E-880C-698842EF1BBC}"/>
              </a:ext>
            </a:extLst>
          </p:cNvPr>
          <p:cNvSpPr txBox="1"/>
          <p:nvPr/>
        </p:nvSpPr>
        <p:spPr>
          <a:xfrm>
            <a:off x="29331366" y="27075665"/>
            <a:ext cx="841509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Online Books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Introduction to Linux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Python for 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Handbook for Cloud Computing and Big Data</a:t>
            </a:r>
          </a:p>
          <a:p>
            <a:pPr algn="l"/>
            <a:endParaRPr lang="en-US" sz="2800" dirty="0">
              <a:solidFill>
                <a:srgbClr val="5D687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5. Customized book with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9" name="Graphic 38" descr="Internet with solid fill">
            <a:extLst>
              <a:ext uri="{FF2B5EF4-FFF2-40B4-BE49-F238E27FC236}">
                <a16:creationId xmlns:a16="http://schemas.microsoft.com/office/drawing/2014/main" id="{6C4BF30B-6737-9D7F-C34D-0EBD0607F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10238" y="19431000"/>
            <a:ext cx="914400" cy="914400"/>
          </a:xfrm>
          <a:prstGeom prst="rect">
            <a:avLst/>
          </a:prstGeom>
        </p:spPr>
      </p:pic>
      <p:pic>
        <p:nvPicPr>
          <p:cNvPr id="41" name="Graphic 40" descr="Internet Of Things with solid fill">
            <a:extLst>
              <a:ext uri="{FF2B5EF4-FFF2-40B4-BE49-F238E27FC236}">
                <a16:creationId xmlns:a16="http://schemas.microsoft.com/office/drawing/2014/main" id="{D5937A7D-B6BC-8D5E-ACC2-217BF81DF6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97179" y="13583112"/>
            <a:ext cx="914400" cy="914400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533130DF-8FDB-274F-6BBF-AD5853CD8F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215351" y="3351033"/>
            <a:ext cx="914400" cy="914400"/>
          </a:xfrm>
          <a:prstGeom prst="rect">
            <a:avLst/>
          </a:prstGeom>
        </p:spPr>
      </p:pic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7412" y="22640121"/>
            <a:ext cx="4764622" cy="24483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0023" y="24527937"/>
            <a:ext cx="3762408" cy="1948269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6803" y="26290808"/>
            <a:ext cx="3588847" cy="1862913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90629" y="28153721"/>
            <a:ext cx="3588848" cy="1835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1945600" y="930977"/>
            <a:ext cx="6652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gcfexchange@gmail.com</a:t>
            </a:r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aszewski@gmail.com</a:t>
            </a:r>
            <a:endParaRPr lang="en-US" sz="3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678409" y="19111951"/>
            <a:ext cx="7238358" cy="48193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61352" y="15890219"/>
            <a:ext cx="7238358" cy="482557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22276017" y="16249629"/>
            <a:ext cx="45268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Cloudmesh</a:t>
            </a:r>
            <a:endParaRPr lang="en-US" sz="3600" dirty="0"/>
          </a:p>
          <a:p>
            <a:r>
              <a:rPr lang="en-US" sz="3600" dirty="0"/>
              <a:t>Compute</a:t>
            </a:r>
          </a:p>
          <a:p>
            <a:r>
              <a:rPr lang="en-US" sz="3600" dirty="0"/>
              <a:t>Coordinator applied to </a:t>
            </a:r>
          </a:p>
          <a:p>
            <a:r>
              <a:rPr lang="en-US" sz="3600" dirty="0"/>
              <a:t>the </a:t>
            </a:r>
            <a:r>
              <a:rPr lang="en-US" sz="3600" dirty="0" err="1"/>
              <a:t>MLCommons</a:t>
            </a:r>
            <a:endParaRPr lang="en-US" sz="3600" dirty="0"/>
          </a:p>
          <a:p>
            <a:r>
              <a:rPr lang="en-US" sz="3600" dirty="0" err="1"/>
              <a:t>Cloudmask</a:t>
            </a:r>
            <a:r>
              <a:rPr lang="en-US" sz="3600" dirty="0"/>
              <a:t> Application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634D28-ED1B-0E34-5E25-6D5175346F31}"/>
              </a:ext>
            </a:extLst>
          </p:cNvPr>
          <p:cNvSpPr txBox="1"/>
          <p:nvPr/>
        </p:nvSpPr>
        <p:spPr>
          <a:xfrm>
            <a:off x="819335" y="21309101"/>
            <a:ext cx="456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2000 pages of material </a:t>
            </a:r>
            <a:br>
              <a:rPr lang="en-US" sz="3600" dirty="0"/>
            </a:br>
            <a:r>
              <a:rPr lang="en-US" sz="3600" dirty="0"/>
              <a:t>in the focus topics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502303" y="13735964"/>
            <a:ext cx="4095310" cy="333925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21796098" y="24301743"/>
            <a:ext cx="6566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Energy traces in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596185" y="26600630"/>
            <a:ext cx="5651816" cy="35301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733358" y="25702801"/>
            <a:ext cx="5816600" cy="4953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15033360" y="24432282"/>
            <a:ext cx="6566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Benchmarking GPUs using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9476" y="23866319"/>
            <a:ext cx="5651500" cy="50546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9871844" y="21482242"/>
            <a:ext cx="6566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Impact of Hyperparameter controlling inputs and outputs of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65D507A-CE62-DE09-CAB4-5820F676A95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05925" y="3990835"/>
            <a:ext cx="6216378" cy="416148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B1F9E16-3A23-E84F-B6E1-63C02C26F474}"/>
              </a:ext>
            </a:extLst>
          </p:cNvPr>
          <p:cNvSpPr txBox="1"/>
          <p:nvPr/>
        </p:nvSpPr>
        <p:spPr>
          <a:xfrm>
            <a:off x="22484557" y="3172971"/>
            <a:ext cx="656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Holistic approach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528036" y="27492842"/>
            <a:ext cx="2716114" cy="27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1227</TotalTime>
  <Words>1057</Words>
  <Application>Microsoft Macintosh PowerPoint</Application>
  <PresentationFormat>Custom</PresentationFormat>
  <Paragraphs>99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Hoefler Text</vt:lpstr>
      <vt:lpstr>ITC Franklin Gothic Std Demi Condensed</vt:lpstr>
      <vt:lpstr>Lato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2019-03-02T18:45:30Z</dcterms:created>
  <dcterms:modified xsi:type="dcterms:W3CDTF">2023-09-21T20:10:07Z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